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6" r:id="rId1"/>
  </p:sldMasterIdLst>
  <p:notesMasterIdLst>
    <p:notesMasterId r:id="rId18"/>
  </p:notesMasterIdLst>
  <p:sldIdLst>
    <p:sldId id="697" r:id="rId2"/>
    <p:sldId id="269" r:id="rId3"/>
    <p:sldId id="691" r:id="rId4"/>
    <p:sldId id="692" r:id="rId5"/>
    <p:sldId id="693" r:id="rId6"/>
    <p:sldId id="694" r:id="rId7"/>
    <p:sldId id="676" r:id="rId8"/>
    <p:sldId id="677" r:id="rId9"/>
    <p:sldId id="679" r:id="rId10"/>
    <p:sldId id="680" r:id="rId11"/>
    <p:sldId id="686" r:id="rId12"/>
    <p:sldId id="688" r:id="rId13"/>
    <p:sldId id="683" r:id="rId14"/>
    <p:sldId id="695" r:id="rId15"/>
    <p:sldId id="696" r:id="rId16"/>
    <p:sldId id="663" r:id="rId17"/>
  </p:sldIdLst>
  <p:sldSz cx="18288000" cy="10287000"/>
  <p:notesSz cx="6858000" cy="9144000"/>
  <p:embeddedFontLst>
    <p:embeddedFont>
      <p:font typeface="Roboto Condensed" panose="020B0604020202020204" charset="0"/>
      <p:regular r:id="rId19"/>
      <p:bold r:id="rId20"/>
      <p:italic r:id="rId21"/>
      <p:boldItalic r:id="rId22"/>
    </p:embeddedFont>
  </p:embeddedFontLst>
  <p:defaultTextStyle>
    <a:defPPr>
      <a:defRPr lang="uk-UA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8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C3E1"/>
    <a:srgbClr val="F2B800"/>
    <a:srgbClr val="4FA7EF"/>
    <a:srgbClr val="F250F2"/>
    <a:srgbClr val="45E33D"/>
    <a:srgbClr val="E642DE"/>
    <a:srgbClr val="64D4EA"/>
    <a:srgbClr val="4CCCE6"/>
    <a:srgbClr val="6CD5EA"/>
    <a:srgbClr val="57C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9" autoAdjust="0"/>
    <p:restoredTop sz="96305" autoAdjust="0"/>
  </p:normalViewPr>
  <p:slideViewPr>
    <p:cSldViewPr>
      <p:cViewPr varScale="1">
        <p:scale>
          <a:sx n="81" d="100"/>
          <a:sy n="81" d="100"/>
        </p:scale>
        <p:origin x="150" y="234"/>
      </p:cViewPr>
      <p:guideLst>
        <p:guide orient="horz" pos="3240"/>
        <p:guide pos="58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3408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858000" cy="30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uk-U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0" y="8839200"/>
            <a:ext cx="6856413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BD9C3A12-1E0F-412B-B376-8089A55D946C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6721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A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03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47700"/>
            <a:ext cx="0" cy="10287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943122" y="804259"/>
            <a:ext cx="16506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000" b="1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 smtClean="0">
                <a:solidFill>
                  <a:schemeClr val="bg2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NÚV</a:t>
            </a:r>
            <a:endParaRPr lang="en-US" sz="2800" dirty="0">
              <a:solidFill>
                <a:schemeClr val="bg2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83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U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 smtClean="0">
                <a:solidFill>
                  <a:schemeClr val="bg2">
                    <a:lumMod val="85000"/>
                  </a:schemeClr>
                </a:solidFill>
                <a:latin typeface="Arial" panose="020B0604020202020204" pitchFamily="34" charset="0"/>
              </a:rPr>
              <a:t>P-KAP</a:t>
            </a:r>
            <a:endParaRPr lang="en-US" sz="2800" dirty="0">
              <a:solidFill>
                <a:schemeClr val="bg2">
                  <a:lumMod val="8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620000" y="2476500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Kliknutím na ikonu přidáte obrázek.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944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2"/>
          </p:nvPr>
        </p:nvSpPr>
        <p:spPr>
          <a:xfrm>
            <a:off x="-4763" y="0"/>
            <a:ext cx="18288000" cy="102870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64772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350176" y="6936945"/>
            <a:ext cx="12801600" cy="73847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4102" baseline="0">
                <a:solidFill>
                  <a:srgbClr val="034EA2"/>
                </a:solidFill>
              </a:defRPr>
            </a:lvl1pPr>
            <a:lvl2pPr marL="900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01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02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02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0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04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30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205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1350176" y="1318563"/>
            <a:ext cx="6697616" cy="858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51" b="1" dirty="0" smtClean="0"/>
              <a:t>MINISTERSTVO PRO MÍSTNÍ ROZVOJ </a:t>
            </a:r>
            <a:r>
              <a:rPr lang="cs-CZ" sz="3956" b="1" dirty="0" smtClean="0"/>
              <a:t/>
            </a:r>
            <a:br>
              <a:rPr lang="cs-CZ" sz="3956" b="1" dirty="0" smtClean="0"/>
            </a:br>
            <a:r>
              <a:rPr lang="cs-CZ" sz="2930" b="1" dirty="0" smtClean="0"/>
              <a:t>Národní orgán pro koordinaci</a:t>
            </a:r>
            <a:endParaRPr lang="cs-CZ" sz="293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350176" y="3164549"/>
            <a:ext cx="16459200" cy="1714500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586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1350176" y="7991438"/>
            <a:ext cx="6913668" cy="527957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93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400791" y="0"/>
            <a:ext cx="6887210" cy="6725949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795191" y="8730386"/>
            <a:ext cx="6697616" cy="112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67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87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34" r:id="rId2"/>
    <p:sldLayoutId id="2147483735" r:id="rId3"/>
    <p:sldLayoutId id="2147483736" r:id="rId4"/>
    <p:sldLayoutId id="2147483737" r:id="rId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350176" y="6936945"/>
            <a:ext cx="12801600" cy="1054493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cs-CZ" sz="6000" b="1" dirty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Martin Úlovec</a:t>
            </a:r>
          </a:p>
          <a:p>
            <a:pPr algn="r"/>
            <a:r>
              <a:rPr lang="cs-CZ" sz="6000" b="1" dirty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martin.ulovec@nuv.cz</a:t>
            </a:r>
            <a:endParaRPr lang="en-US" sz="6000" b="1" dirty="0">
              <a:solidFill>
                <a:srgbClr val="2BC3E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Práce s resortními daty a </a:t>
            </a:r>
            <a:br>
              <a:rPr lang="cs-CZ" dirty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</a:br>
            <a:r>
              <a:rPr lang="cs-CZ" dirty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možnosti propojování dat</a:t>
            </a:r>
            <a:endParaRPr lang="en-US" dirty="0">
              <a:solidFill>
                <a:srgbClr val="2BC3E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/>
              <a:t>3. 10. </a:t>
            </a:r>
            <a:r>
              <a:rPr lang="cs-CZ" dirty="0" smtClean="0"/>
              <a:t>2018</a:t>
            </a:r>
            <a:r>
              <a:rPr lang="cs-CZ" smtClean="0"/>
              <a:t>, </a:t>
            </a:r>
            <a:r>
              <a:rPr lang="cs-CZ" smtClean="0"/>
              <a:t>MMR, Praha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937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43122" y="1790700"/>
            <a:ext cx="9572478" cy="7981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Výběrové šetření pracovních sil (ČSÚ)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– v rámci VŠPS je využívána definice Eurostatu (indikátor předčasných odchodů ze vzdělávání představuje podíl počtu osob ve věku 18 až 24 let, které získaly nejvyšší vzdělání ISCED 0, 1, 2 a ve 4 týdnech předcházejících šetření se neúčastnily žádného vzdělávání)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10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Školní matriky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– informace o počtech žáků, kteří předčasně ukončí vzdělávání v rámci studovaného oboru. Data nicméně nezohledňují to, zda žák vzdělávací systém zcela opustí nebo si vybere jiný </a:t>
            </a:r>
            <a:b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</a:b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obor / školu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10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Národní ústav pro vzdělávání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– realizace šetření ve vazbě na téma předčasných odchodů (šetření na školách a na ÚP), tvorba nástrojů a opatření pro prevenci předčasných odchodů, výstupy z projektu </a:t>
            </a:r>
            <a:b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</a:b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P-KAP (kariérové poradenství)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963878" cy="1200329"/>
          </a:xfrm>
        </p:spPr>
        <p:txBody>
          <a:bodyPr/>
          <a:lstStyle/>
          <a:p>
            <a:r>
              <a:rPr lang="cs-CZ" dirty="0"/>
              <a:t>Propojování dat v resortu MŠMT – Předčasné odchody ze vzdělávání</a:t>
            </a:r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200" y="1790700"/>
            <a:ext cx="5990771" cy="449307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200" y="6515100"/>
            <a:ext cx="5990771" cy="318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04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43122" y="1790700"/>
            <a:ext cx="820087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Školní matriky rozlišují čtyři typy drop </a:t>
            </a:r>
            <a:r>
              <a:rPr lang="cs-CZ" sz="28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outu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/ předčasných odchodů ze vzdělávání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, čímž zprostředkovávají několik zcela odlišných pohledů na tuto problematiku: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Neúspěch u závěrečné zkoušky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(7,3 %)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Odchod z vlastního rozhodnutí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(4,7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%)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Odchod z důvodu špatného prospěchu </a:t>
            </a:r>
            <a:b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(1,2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%)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Vyloučení ze studií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(0,4 %)</a:t>
            </a:r>
            <a:endParaRPr lang="cs-CZ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0" lvl="1">
              <a:spcBef>
                <a:spcPts val="400"/>
              </a:spcBef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Tato data nicméně neposkytují informaci o tom, zda žáci z této evidence pokračují ve studiu v jiném oboru / na jiné škole, nebo zda zcela opustí vzdělávací systém.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7040078" cy="1200329"/>
          </a:xfrm>
        </p:spPr>
        <p:txBody>
          <a:bodyPr/>
          <a:lstStyle/>
          <a:p>
            <a:r>
              <a:rPr lang="cs-CZ" dirty="0"/>
              <a:t>Propojování dat v resortu MŠMT – Předčasné odchody ze vzdělávání</a:t>
            </a:r>
            <a:endParaRPr lang="en-US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0" y="1790700"/>
            <a:ext cx="7086600" cy="405646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0" y="5939694"/>
            <a:ext cx="7086600" cy="405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7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43122" y="1790700"/>
            <a:ext cx="1147747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Z dat ve školních matrik lze vyčíst, že žáci nejčastěji odcházejí z oboru po zakončení prvního a posledního ročníku studia</a:t>
            </a:r>
            <a:endParaRPr lang="en-US" sz="2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Odchody po zakončení prvního ročníku jsou nejčastěji způsobeny volbou nevhodného oboru nebo kategorie vzdělání – jako vhodnou intervencí se jeví přechod do jiného oboru / školy</a:t>
            </a:r>
            <a:endParaRPr lang="en-US" sz="2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Vyšší podíl odchodů z oboru po zakončení prvním ročníku lze pozorovat spíše u méně náročných oborů</a:t>
            </a:r>
            <a:endParaRPr lang="en-US" sz="2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Vyšší podíl odchodů v období absolutoria lze přičítat neúspěchu u závěrečných zkoušek. V případě maturitních oborů je důvodem také neúspěch u maturitních zkoušek</a:t>
            </a:r>
            <a:endParaRPr lang="en-US" sz="2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7116278" cy="1200329"/>
          </a:xfrm>
        </p:spPr>
        <p:txBody>
          <a:bodyPr/>
          <a:lstStyle/>
          <a:p>
            <a:r>
              <a:rPr lang="cs-CZ" dirty="0"/>
              <a:t>Propojování dat v resortu MŠMT – Předčasné odchody ze vzdělávání</a:t>
            </a:r>
            <a:endParaRPr lang="en-US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5400" y="1790700"/>
            <a:ext cx="5029200" cy="3727704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243" y="6286500"/>
            <a:ext cx="10936357" cy="262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2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7192478" cy="646331"/>
          </a:xfrm>
        </p:spPr>
        <p:txBody>
          <a:bodyPr/>
          <a:lstStyle/>
          <a:p>
            <a:r>
              <a:rPr lang="cs-CZ" dirty="0"/>
              <a:t>Propojování dat v resortu MŠMT – Předčasné odchody ze vzdělávání</a:t>
            </a:r>
            <a:endParaRPr lang="en-US" dirty="0"/>
          </a:p>
        </p:txBody>
      </p:sp>
      <p:sp>
        <p:nvSpPr>
          <p:cNvPr id="6" name="TextBox 23"/>
          <p:cNvSpPr txBox="1"/>
          <p:nvPr/>
        </p:nvSpPr>
        <p:spPr>
          <a:xfrm>
            <a:off x="943123" y="2136457"/>
            <a:ext cx="9267677" cy="629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Předčasné odchody ze vzdělávání jsou aktuálně sledovány prostřednictvím dat VŠPS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využívající definici Eurostatu a umožňující mezinárodní srovnání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15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Užitá </a:t>
            </a: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metodologie sběru dat VŠPS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ve vazbě na sledování předčasných odchodů </a:t>
            </a: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nicméně není schopna postihnout pohyb v rámci vzdělávací soustavy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(dynamické aspekty)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1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</a:t>
            </a: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roblém představuje také konstrukce vzorku,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jelikož v rámci užité metodologie není </a:t>
            </a:r>
            <a:r>
              <a:rPr lang="cs-CZ" sz="26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apriori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zohledněno sledování předčasných odchodů jako takové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1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Existence různých konceptů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v rámci problematiky předčasných odchodů (předčasné odchody ze vzdělávání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X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drop out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y)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2134643"/>
            <a:ext cx="6933285" cy="38999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1" t="810" r="11356" b="-810"/>
          <a:stretch/>
        </p:blipFill>
        <p:spPr>
          <a:xfrm>
            <a:off x="10820400" y="6286500"/>
            <a:ext cx="6933883" cy="339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1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7192478" cy="646331"/>
          </a:xfrm>
        </p:spPr>
        <p:txBody>
          <a:bodyPr/>
          <a:lstStyle/>
          <a:p>
            <a:r>
              <a:rPr lang="cs-CZ" dirty="0"/>
              <a:t>Propojování dat v resortu MŠMT – Předčasné odchody ze vzdělávání</a:t>
            </a:r>
            <a:endParaRPr lang="en-US" dirty="0"/>
          </a:p>
        </p:txBody>
      </p:sp>
      <p:sp>
        <p:nvSpPr>
          <p:cNvPr id="6" name="TextBox 23"/>
          <p:cNvSpPr txBox="1"/>
          <p:nvPr/>
        </p:nvSpPr>
        <p:spPr>
          <a:xfrm>
            <a:off x="943123" y="2136457"/>
            <a:ext cx="9343877" cy="629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Vzhledem k limitům využívaných dat je třeba nastavit zcela </a:t>
            </a: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nový systém monitoringu předčasných odchodů s odlišným přístupem ke sledování tohoto jevu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15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Možností je propojování administrativních a tvrdých statistických dat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, jež jsou v rámci rezortu MŠMT k dispozici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1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Propojení dostupných datových zdrojů umožňujících </a:t>
            </a: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sledování pohybu v rámci vzdělávací soustavy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na úrovni jednotlivých škol – zachycení změny oboru / školy</a:t>
            </a:r>
            <a:endParaRPr lang="cs-CZ" sz="2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1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Zpětné sledování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toho, </a:t>
            </a: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zda žáci, kteří neuspěli u maturity, zcela opouští vzdělávací systém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nebo se do vzdělávacího systému vrací v rámci jiného oboru / jiné školy</a:t>
            </a:r>
            <a:endParaRPr lang="cs-CZ" sz="2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0" y="2136457"/>
            <a:ext cx="6553200" cy="389260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0" y="6389986"/>
            <a:ext cx="6553200" cy="358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10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7192478" cy="646331"/>
          </a:xfrm>
        </p:spPr>
        <p:txBody>
          <a:bodyPr/>
          <a:lstStyle/>
          <a:p>
            <a:r>
              <a:rPr lang="cs-CZ" dirty="0"/>
              <a:t>Propojování dat v resortu MŠMT – Předčasné odchody ze vzdělávání</a:t>
            </a:r>
            <a:endParaRPr lang="en-US" dirty="0"/>
          </a:p>
        </p:txBody>
      </p:sp>
      <p:sp>
        <p:nvSpPr>
          <p:cNvPr id="6" name="TextBox 23"/>
          <p:cNvSpPr txBox="1"/>
          <p:nvPr/>
        </p:nvSpPr>
        <p:spPr>
          <a:xfrm>
            <a:off x="943123" y="2136457"/>
            <a:ext cx="9039077" cy="4503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Možnost propojení dat může být do značné míry komplikována omezením vyplývajícím z legislativního nastavení a ochrany osobních údajů </a:t>
            </a:r>
            <a:b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</a:b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 agendy GDPR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8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Uvažovaná koncepce / systém monitoringu musí reagovat a zohledňovat aktuální legislativní nastavení a požadavky vyplývající z GDPR - </a:t>
            </a:r>
            <a:r>
              <a:rPr lang="cs-CZ" sz="28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anonymizace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dat, konstrukce převodníků a nevýznamných identifikátorů</a:t>
            </a:r>
            <a:endParaRPr lang="cs-CZ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2136457"/>
            <a:ext cx="6767036" cy="4511357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6819900"/>
            <a:ext cx="6767035" cy="316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3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24200" y="4457700"/>
            <a:ext cx="1203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Děkuji Vám za pozornost</a:t>
            </a:r>
            <a:endParaRPr lang="en-US" sz="6600" b="1" dirty="0">
              <a:solidFill>
                <a:srgbClr val="2BC3E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200400" y="44577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4388548" y="49911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2"/>
          <p:cNvSpPr txBox="1"/>
          <p:nvPr/>
        </p:nvSpPr>
        <p:spPr>
          <a:xfrm>
            <a:off x="12153900" y="7734300"/>
            <a:ext cx="495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32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Martin Úlovec</a:t>
            </a:r>
          </a:p>
          <a:p>
            <a:pPr algn="r"/>
            <a:r>
              <a:rPr lang="cs-CZ" sz="32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martin.ulovec@nuv.cz</a:t>
            </a:r>
            <a:endParaRPr lang="en-US" sz="3200" b="1" dirty="0">
              <a:solidFill>
                <a:srgbClr val="2BC3E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39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89652" y="4835390"/>
            <a:ext cx="1478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6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Práce s resortními daty a </a:t>
            </a:r>
            <a:br>
              <a:rPr lang="cs-CZ" sz="56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</a:br>
            <a:r>
              <a:rPr lang="cs-CZ" sz="56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možnosti propojování dat</a:t>
            </a:r>
            <a:endParaRPr lang="en-US" sz="5600" b="1" dirty="0">
              <a:solidFill>
                <a:srgbClr val="2BC3E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267200" y="47625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3106400" y="61341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885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43122" y="1893404"/>
            <a:ext cx="8429478" cy="7345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Rozšiřující se agenda a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rostoucí </a:t>
            </a:r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potřeba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zajištění adekvátní </a:t>
            </a:r>
            <a:r>
              <a:rPr lang="pt-BR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datové opory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pro tvorbu nových strategických dokumentů a koncepcí, revizi stávajících strategických dokumentů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Zvyšující se administrativní náročnost a vytíženost oslovených subjektů v rámci sběru dat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Využití již existujících dat v maximální možné míře – vytěžení dat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Potřeba </a:t>
            </a:r>
            <a:r>
              <a:rPr lang="cs-CZ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adekvátního nastavení datové politiky resortu – rostoucí potřeba koordinace sběru dat v terénu, nastavení monitoringu sběru dat snižující riziko sběru duplicitních datových sestav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0100"/>
            <a:ext cx="16963878" cy="1200329"/>
          </a:xfrm>
        </p:spPr>
        <p:txBody>
          <a:bodyPr/>
          <a:lstStyle/>
          <a:p>
            <a:r>
              <a:rPr lang="cs-CZ" dirty="0" smtClean="0"/>
              <a:t>Proč je propojování a efektivnější využívání dostupných dat potřeba</a:t>
            </a:r>
            <a:endParaRPr lang="en-US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0" y="1866900"/>
            <a:ext cx="7123783" cy="4069461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4" b="14440"/>
          <a:stretch/>
        </p:blipFill>
        <p:spPr>
          <a:xfrm>
            <a:off x="10210799" y="6153964"/>
            <a:ext cx="712378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85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885066" y="1741004"/>
            <a:ext cx="8810478" cy="7684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Krajský akční plán vzdělávání (KAP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):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S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tanovuje </a:t>
            </a:r>
            <a:r>
              <a:rPr lang="cs-CZ" sz="2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priority a jednotlivé kroky nutné k dosažení cílů vzdělávací politiky v území na základě potřebnosti, naléhavosti, přínosů a podloženosti reálnými daty a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analýzami,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j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e </a:t>
            </a:r>
            <a:r>
              <a:rPr lang="cs-CZ" sz="2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zpracováván ve spolupráci s partnery v území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/>
            </a:r>
            <a:b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</a:b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 </a:t>
            </a:r>
            <a:r>
              <a:rPr lang="cs-CZ" sz="2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ve spolupráci s odborným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garantem.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2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lvl="1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Základním principem je stavět na tom, co v kraji </a:t>
            </a:r>
            <a:r>
              <a:rPr lang="cs-CZ" sz="2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již vzniklo a využít těchto výstupů při diskuzi s partnery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/>
            </a:r>
            <a:b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</a:b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 </a:t>
            </a:r>
            <a:r>
              <a:rPr lang="cs-CZ" sz="2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území, příp. po dohodě partnerů v území tyto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/>
            </a:r>
            <a:b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</a:b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převést </a:t>
            </a:r>
            <a:r>
              <a:rPr lang="cs-CZ" sz="2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do zacílených a konkrétních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aktivit</a:t>
            </a:r>
          </a:p>
          <a:p>
            <a:pPr marL="457200" lvl="1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lvl="1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Jedním ze základních „stavebních kamenů“ KAP jsou datové výstupy využitelné na regionální úrovni, které zároveň slouží pro evaluaci KAP </a:t>
            </a:r>
            <a:r>
              <a:rPr lang="cs-CZ" sz="2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to klade požadavky na </a:t>
            </a:r>
            <a:r>
              <a:rPr lang="cs-CZ" sz="2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zajištění dostatečné datové základny</a:t>
            </a:r>
            <a:endParaRPr lang="cs-CZ" sz="26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0100"/>
            <a:ext cx="16963878" cy="646331"/>
          </a:xfrm>
        </p:spPr>
        <p:txBody>
          <a:bodyPr/>
          <a:lstStyle/>
          <a:p>
            <a:r>
              <a:rPr lang="cs-CZ" dirty="0" smtClean="0"/>
              <a:t>Propojování dat v resortu MŠMT – Krajské akční plány</a:t>
            </a:r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00" y="4986868"/>
            <a:ext cx="8710881" cy="495723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135" y="1741004"/>
            <a:ext cx="7484665" cy="302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35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43122" y="1893404"/>
            <a:ext cx="8505678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Datové zdroje v rámci KAP: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Analýza potřeb škol - celoplošné šetření mezi </a:t>
            </a:r>
            <a:b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</a:b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SŠ a VOŠ v ČR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Regionálně specifická data – datové sestavy na úrovni jednotlivých krajů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Doplňující statistické údaje na úrovni škol dle deklarované potřeby krajů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5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536575" lvl="1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Analýza potřeb škol:</a:t>
            </a:r>
          </a:p>
          <a:p>
            <a:pPr marL="1222375" lvl="2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yhodnocení aktuálního stavu a potřeb škol v rámci oblastí definovaných OP VVV MŠMT, včetně možnosti rozvoje škol v těchto oblastech</a:t>
            </a:r>
          </a:p>
          <a:p>
            <a:pPr marL="1222375" lvl="2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Agregované výstupy na úrovni jednotlivých krajů se zohledněním zaměření škol a zřizovatele</a:t>
            </a:r>
          </a:p>
          <a:p>
            <a:pPr marL="1222375" lvl="2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lvl="2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Regionálně specifická data</a:t>
            </a:r>
            <a:endParaRPr lang="cs-CZ" sz="24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222375" lvl="2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Základní statistické a demografické ukazatele</a:t>
            </a:r>
          </a:p>
          <a:p>
            <a:pPr marL="1222375" lvl="2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Vývoj počtu a podílů nově přijatých žáků a absolventů</a:t>
            </a:r>
          </a:p>
          <a:p>
            <a:pPr marL="1222375" lvl="2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Nezaměstnanost absolventů v regionu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0100"/>
            <a:ext cx="16963878" cy="646331"/>
          </a:xfrm>
        </p:spPr>
        <p:txBody>
          <a:bodyPr/>
          <a:lstStyle/>
          <a:p>
            <a:r>
              <a:rPr lang="cs-CZ" dirty="0"/>
              <a:t>Propojování dat v resortu MŠMT – Krajské akční plány</a:t>
            </a:r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1893405"/>
            <a:ext cx="6858000" cy="431689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199" y="6438900"/>
            <a:ext cx="6858001" cy="318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28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43122" y="1893404"/>
            <a:ext cx="8200878" cy="7627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pt-BR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Doplňující statistické údaje na úrovni škol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Příprava datových podkladů ve vazbě na aktuální potřebu rozšíření datové opory krajů při přípravě KAP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Statistické informace o školách, které jsou propojitelné prostřednictvím unikátního identifikátoru škol (REDIZO)</a:t>
            </a:r>
          </a:p>
          <a:p>
            <a:pPr lvl="1">
              <a:spcBef>
                <a:spcPts val="400"/>
              </a:spcBef>
            </a:pPr>
            <a:endParaRPr lang="cs-CZ" sz="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Informace o počtu žáků napříč jednotlivými ročníky, možnost monitoringu předčasných odchodů, rozšíření datové základny v rámci monitoringu inkluze, možnost propojení s daty ČŠI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Rozšíření datové základny prostřednictvím již existujících dat  - 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snaha o snížení administrativní zátěže škol</a:t>
            </a:r>
            <a:endParaRPr lang="cs-CZ" sz="28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0100"/>
            <a:ext cx="16963878" cy="646331"/>
          </a:xfrm>
        </p:spPr>
        <p:txBody>
          <a:bodyPr/>
          <a:lstStyle/>
          <a:p>
            <a:r>
              <a:rPr lang="cs-CZ" dirty="0"/>
              <a:t>Propojování dat v resortu MŠMT – Krajské akční plány</a:t>
            </a:r>
            <a:endParaRPr lang="en-US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600" y="1893404"/>
            <a:ext cx="6324600" cy="401209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600" y="6210300"/>
            <a:ext cx="6324600" cy="339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0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43122" y="1790700"/>
            <a:ext cx="8734278" cy="4657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Předčasné odchody ze vzdělávání představují riziko nezaměstnanosti, sociální exkluze a chudoby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Prevence předčasných odchodů je jednou z priorit EU a je součástí Strategie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2020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Cílem je snížit podíl žáků předčasně ukončujících vzdělání a vstupujících na trh práce bez potřebné kvalifikace pod hladinu 10 % do roku 2020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7192478" cy="1200329"/>
          </a:xfrm>
        </p:spPr>
        <p:txBody>
          <a:bodyPr/>
          <a:lstStyle/>
          <a:p>
            <a:r>
              <a:rPr lang="cs-CZ" dirty="0"/>
              <a:t>Propojování dat v resortu MŠMT – </a:t>
            </a:r>
            <a:r>
              <a:rPr lang="cs-CZ" dirty="0" smtClean="0"/>
              <a:t>Předčasné odchody ze vzdělávání</a:t>
            </a:r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175" y="1711188"/>
            <a:ext cx="6324600" cy="42164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175" y="6159956"/>
            <a:ext cx="6291470" cy="359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36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887678" cy="1200329"/>
          </a:xfrm>
        </p:spPr>
        <p:txBody>
          <a:bodyPr/>
          <a:lstStyle/>
          <a:p>
            <a:r>
              <a:rPr lang="cs-CZ" dirty="0"/>
              <a:t>Propojování dat v resortu MŠMT – Předčasné odchody ze vzdělávání</a:t>
            </a:r>
            <a:endParaRPr lang="en-US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00" y="1790700"/>
            <a:ext cx="5989320" cy="361188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00" y="5600700"/>
            <a:ext cx="5989320" cy="3950720"/>
          </a:xfrm>
          <a:prstGeom prst="rect">
            <a:avLst/>
          </a:prstGeom>
        </p:spPr>
      </p:pic>
      <p:sp>
        <p:nvSpPr>
          <p:cNvPr id="8" name="TextBox 23"/>
          <p:cNvSpPr txBox="1"/>
          <p:nvPr/>
        </p:nvSpPr>
        <p:spPr>
          <a:xfrm>
            <a:off x="943122" y="1790700"/>
            <a:ext cx="9343878" cy="7714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Na úrovni EU jsou předčasné odchody ze vzdělávání chápány jako neúspěch při řádném ukončení studia a </a:t>
            </a:r>
            <a:r>
              <a:rPr lang="cs-CZ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osažení příslušné úrovně vzdělání</a:t>
            </a: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endParaRPr lang="cs-CZ" sz="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Definice EU zahrnuje 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tři hlavní dimenze: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Věková struktura (mladí lidé ve věku 18 – 24 let)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Aktuální status (neúčast na vzdělávání)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Dosažená úroveň vzdělání (ISCED 0, 1 ,2)</a:t>
            </a:r>
          </a:p>
          <a:p>
            <a:pPr lvl="1">
              <a:spcBef>
                <a:spcPts val="400"/>
              </a:spcBef>
            </a:pPr>
            <a:endParaRPr lang="cs-CZ" sz="5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lvl="1" indent="-457200"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Tato definice nicméně 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neumožňuje rozlišení 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následujících skupin:</a:t>
            </a:r>
          </a:p>
          <a:p>
            <a:pPr marL="1143000" lvl="2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Osoby, které zcela opouští vzdělávací systém (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non-starters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) </a:t>
            </a:r>
          </a:p>
          <a:p>
            <a:pPr marL="685800" lvl="2">
              <a:spcBef>
                <a:spcPts val="400"/>
              </a:spcBef>
            </a:pPr>
            <a:endParaRPr lang="cs-CZ" sz="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2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Osoby, které se účastní vzdělávání, ale nedokončí studovaný obor (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drop-outs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)</a:t>
            </a:r>
          </a:p>
          <a:p>
            <a:pPr marL="685800" lvl="2">
              <a:spcBef>
                <a:spcPts val="400"/>
              </a:spcBef>
            </a:pPr>
            <a:endParaRPr lang="cs-CZ" sz="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2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Osoby, které neuspějí u závěrečných / maturitních zkoušek</a:t>
            </a:r>
          </a:p>
        </p:txBody>
      </p:sp>
    </p:spTree>
    <p:extLst>
      <p:ext uri="{BB962C8B-B14F-4D97-AF65-F5344CB8AC3E}">
        <p14:creationId xmlns:p14="http://schemas.microsoft.com/office/powerpoint/2010/main" val="252535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7192478" cy="1200329"/>
          </a:xfrm>
        </p:spPr>
        <p:txBody>
          <a:bodyPr/>
          <a:lstStyle/>
          <a:p>
            <a:r>
              <a:rPr lang="cs-CZ" dirty="0"/>
              <a:t>Propojování dat v resortu MŠMT – Předčasné odchody ze vzdělávání</a:t>
            </a:r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0288" y="1899558"/>
            <a:ext cx="4747733" cy="316399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0288" y="5252358"/>
            <a:ext cx="4711908" cy="3124200"/>
          </a:xfrm>
          <a:prstGeom prst="rect">
            <a:avLst/>
          </a:prstGeom>
        </p:spPr>
      </p:pic>
      <p:sp>
        <p:nvSpPr>
          <p:cNvPr id="7" name="Zaoblený obdélník 6"/>
          <p:cNvSpPr/>
          <p:nvPr/>
        </p:nvSpPr>
        <p:spPr>
          <a:xfrm>
            <a:off x="1066801" y="7901214"/>
            <a:ext cx="11353800" cy="1447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smtClean="0">
              <a:solidFill>
                <a:schemeClr val="tx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066801" y="7977414"/>
            <a:ext cx="113537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Změny v podílech předčasných odchodů se v posledních letech napříč jednotlivými zeměmi poměrně liší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Průměrný podíl za členské země EU poklesl ze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14,7 %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10,7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endParaRPr lang="cs-CZ" sz="20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Podíl předčasných odchodů je v ČR velmi nízký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roku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nicméně tento </a:t>
            </a:r>
            <a:r>
              <a:rPr lang="cs-CZ" sz="200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podíl narůstá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1" y="1900382"/>
            <a:ext cx="11353800" cy="587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3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ARAL LAYOUT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bg2">
                <a:lumMod val="7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9548</TotalTime>
  <Words>945</Words>
  <Application>Microsoft Office PowerPoint</Application>
  <PresentationFormat>Vlastní</PresentationFormat>
  <Paragraphs>112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Roboto</vt:lpstr>
      <vt:lpstr>Roboto Condensed</vt:lpstr>
      <vt:lpstr>Wingdings</vt:lpstr>
      <vt:lpstr>Arial</vt:lpstr>
      <vt:lpstr>GENARAL LAYOUTS</vt:lpstr>
      <vt:lpstr>Práce s resortními daty a  možnosti propojování dat</vt:lpstr>
      <vt:lpstr>Prezentace aplikace PowerPoint</vt:lpstr>
      <vt:lpstr>Proč je propojování a efektivnější využívání dostupných dat potřeba</vt:lpstr>
      <vt:lpstr>Propojování dat v resortu MŠMT – Krajské akční plány</vt:lpstr>
      <vt:lpstr>Propojování dat v resortu MŠMT – Krajské akční plány</vt:lpstr>
      <vt:lpstr>Propojování dat v resortu MŠMT – Krajské akční plány</vt:lpstr>
      <vt:lpstr>Propojování dat v resortu MŠMT – Předčasné odchody ze vzdělávání</vt:lpstr>
      <vt:lpstr>Propojování dat v resortu MŠMT – Předčasné odchody ze vzdělávání</vt:lpstr>
      <vt:lpstr>Propojování dat v resortu MŠMT – Předčasné odchody ze vzdělávání</vt:lpstr>
      <vt:lpstr>Propojování dat v resortu MŠMT – Předčasné odchody ze vzdělávání</vt:lpstr>
      <vt:lpstr>Propojování dat v resortu MŠMT – Předčasné odchody ze vzdělávání</vt:lpstr>
      <vt:lpstr>Propojování dat v resortu MŠMT – Předčasné odchody ze vzdělávání</vt:lpstr>
      <vt:lpstr>Propojování dat v resortu MŠMT – Předčasné odchody ze vzdělávání</vt:lpstr>
      <vt:lpstr>Propojování dat v resortu MŠMT – Předčasné odchody ze vzdělávání</vt:lpstr>
      <vt:lpstr>Propojování dat v resortu MŠMT – Předčasné odchody ze vzdělávání</vt:lpstr>
      <vt:lpstr>Prezentace aplikace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Палотенце</dc:creator>
  <cp:lastModifiedBy>Bystřická Jana</cp:lastModifiedBy>
  <cp:revision>1174</cp:revision>
  <dcterms:created xsi:type="dcterms:W3CDTF">2015-01-20T11:47:48Z</dcterms:created>
  <dcterms:modified xsi:type="dcterms:W3CDTF">2018-09-26T12:50:00Z</dcterms:modified>
</cp:coreProperties>
</file>